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739" r:id="rId4"/>
  </p:sldMasterIdLst>
  <p:notesMasterIdLst>
    <p:notesMasterId r:id="rId35"/>
  </p:notesMasterIdLst>
  <p:sldIdLst>
    <p:sldId id="256" r:id="rId5"/>
    <p:sldId id="257" r:id="rId6"/>
    <p:sldId id="258" r:id="rId7"/>
    <p:sldId id="267" r:id="rId8"/>
    <p:sldId id="300" r:id="rId9"/>
    <p:sldId id="301" r:id="rId10"/>
    <p:sldId id="268" r:id="rId11"/>
    <p:sldId id="302" r:id="rId12"/>
    <p:sldId id="304" r:id="rId13"/>
    <p:sldId id="305" r:id="rId14"/>
    <p:sldId id="323" r:id="rId15"/>
    <p:sldId id="270" r:id="rId16"/>
    <p:sldId id="306" r:id="rId17"/>
    <p:sldId id="308" r:id="rId18"/>
    <p:sldId id="309" r:id="rId19"/>
    <p:sldId id="310" r:id="rId20"/>
    <p:sldId id="271" r:id="rId21"/>
    <p:sldId id="322" r:id="rId22"/>
    <p:sldId id="311" r:id="rId23"/>
    <p:sldId id="312" r:id="rId24"/>
    <p:sldId id="313" r:id="rId25"/>
    <p:sldId id="321" r:id="rId26"/>
    <p:sldId id="294" r:id="rId27"/>
    <p:sldId id="315" r:id="rId28"/>
    <p:sldId id="316" r:id="rId29"/>
    <p:sldId id="317" r:id="rId30"/>
    <p:sldId id="318" r:id="rId31"/>
    <p:sldId id="319" r:id="rId32"/>
    <p:sldId id="320" r:id="rId33"/>
    <p:sldId id="264" r:id="rId34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960" y="62"/>
      </p:cViewPr>
      <p:guideLst>
        <p:guide orient="horz" pos="34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79718-13D7-46A5-801A-DEAFAD0B9B1F}" type="datetimeFigureOut">
              <a:rPr lang="en-US" smtClean="0"/>
              <a:t>22/2/2023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AF5A2-06A8-491A-A80C-9DA421EA8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00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AF5A2-06A8-491A-A80C-9DA421EA85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0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087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338760" y="1058760"/>
            <a:ext cx="11514240" cy="49086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Lato"/>
                <a:ea typeface="Lato"/>
              </a:rPr>
              <a:t>Click to edit Master text styles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Lato"/>
                <a:ea typeface="Lato"/>
              </a:rPr>
              <a:t>Second level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Lato"/>
                <a:ea typeface="Lato"/>
              </a:rPr>
              <a:t>Third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Lato"/>
              </a:rPr>
              <a:t>Fourth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Lato"/>
              </a:rPr>
              <a:t>Fifth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338760" y="112680"/>
            <a:ext cx="11514240" cy="4356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FFFFFF"/>
                </a:solidFill>
                <a:latin typeface="Lato"/>
                <a:ea typeface="Lato"/>
              </a:rPr>
              <a:t>Title 1:……………………………………..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5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7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9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E7DB088-006F-25F7-D1B5-9FFFD8802C43}"/>
              </a:ext>
            </a:extLst>
          </p:cNvPr>
          <p:cNvSpPr txBox="1"/>
          <p:nvPr/>
        </p:nvSpPr>
        <p:spPr>
          <a:xfrm>
            <a:off x="173868" y="104931"/>
            <a:ext cx="5180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II. </a:t>
            </a:r>
            <a:r>
              <a:rPr lang="en-GB" sz="2800" dirty="0" err="1">
                <a:solidFill>
                  <a:schemeClr val="bg1"/>
                </a:solidFill>
              </a:rPr>
              <a:t>Lựa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chọn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giải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pháp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thiết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kế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21620A9-E75E-2B67-DE2D-C04A8CA44365}"/>
              </a:ext>
            </a:extLst>
          </p:cNvPr>
          <p:cNvSpPr txBox="1"/>
          <p:nvPr/>
        </p:nvSpPr>
        <p:spPr>
          <a:xfrm>
            <a:off x="279323" y="742676"/>
            <a:ext cx="609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iao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E1EB816C-0712-9E39-F3E5-7A851FA39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515625"/>
              </p:ext>
            </p:extLst>
          </p:nvPr>
        </p:nvGraphicFramePr>
        <p:xfrm>
          <a:off x="279323" y="1267613"/>
          <a:ext cx="7277810" cy="47439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536">
                  <a:extLst>
                    <a:ext uri="{9D8B030D-6E8A-4147-A177-3AD203B41FA5}">
                      <a16:colId xmlns:a16="http://schemas.microsoft.com/office/drawing/2014/main" val="1209542675"/>
                    </a:ext>
                  </a:extLst>
                </a:gridCol>
                <a:gridCol w="3121339">
                  <a:extLst>
                    <a:ext uri="{9D8B030D-6E8A-4147-A177-3AD203B41FA5}">
                      <a16:colId xmlns:a16="http://schemas.microsoft.com/office/drawing/2014/main" val="2422896"/>
                    </a:ext>
                  </a:extLst>
                </a:gridCol>
                <a:gridCol w="2400935">
                  <a:extLst>
                    <a:ext uri="{9D8B030D-6E8A-4147-A177-3AD203B41FA5}">
                      <a16:colId xmlns:a16="http://schemas.microsoft.com/office/drawing/2014/main" val="600547256"/>
                    </a:ext>
                  </a:extLst>
                </a:gridCol>
              </a:tblGrid>
              <a:tr h="6138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 năng, đặc điểm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MQTT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ctr"/>
                </a:tc>
                <a:extLst>
                  <a:ext uri="{0D108BD9-81ED-4DB2-BD59-A6C34878D82A}">
                    <a16:rowId xmlns:a16="http://schemas.microsoft.com/office/drawing/2014/main" val="4220282384"/>
                  </a:ext>
                </a:extLst>
              </a:tr>
              <a:tr h="6138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 thức đầy đủ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Tin nhắn xếp hàng từ xa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truyền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siêu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bản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b"/>
                </a:tc>
                <a:extLst>
                  <a:ext uri="{0D108BD9-81ED-4DB2-BD59-A6C34878D82A}">
                    <a16:rowId xmlns:a16="http://schemas.microsoft.com/office/drawing/2014/main" val="2127830475"/>
                  </a:ext>
                </a:extLst>
              </a:tr>
              <a:tr h="6138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Phương pháp thiết kế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b"/>
                </a:tc>
                <a:extLst>
                  <a:ext uri="{0D108BD9-81ED-4DB2-BD59-A6C34878D82A}">
                    <a16:rowId xmlns:a16="http://schemas.microsoft.com/office/drawing/2014/main" val="1747579699"/>
                  </a:ext>
                </a:extLst>
              </a:tr>
              <a:tr h="6138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Tốc</a:t>
                      </a:r>
                      <a:r>
                        <a:rPr lang="en-GB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GB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truyền</a:t>
                      </a:r>
                      <a:r>
                        <a:rPr lang="en-GB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tin 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Nhanh</a:t>
                      </a:r>
                      <a:r>
                        <a:rPr lang="en-GB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hơn</a:t>
                      </a:r>
                      <a:r>
                        <a:rPr lang="en-GB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HTTP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Chậm</a:t>
                      </a:r>
                      <a:r>
                        <a:rPr lang="en-GB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800" b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hơn</a:t>
                      </a:r>
                      <a:r>
                        <a:rPr lang="en-GB" sz="18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MQTT 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b"/>
                </a:tc>
                <a:extLst>
                  <a:ext uri="{0D108BD9-81ED-4DB2-BD59-A6C34878D82A}">
                    <a16:rowId xmlns:a16="http://schemas.microsoft.com/office/drawing/2014/main" val="3999096127"/>
                  </a:ext>
                </a:extLst>
              </a:tr>
              <a:tr h="3536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Phức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tạp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đơn giản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phức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tạp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hơn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b"/>
                </a:tc>
                <a:extLst>
                  <a:ext uri="{0D108BD9-81ED-4DB2-BD59-A6C34878D82A}">
                    <a16:rowId xmlns:a16="http://schemas.microsoft.com/office/drawing/2014/main" val="2433292438"/>
                  </a:ext>
                </a:extLst>
              </a:tr>
              <a:tr h="4878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Bảo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mật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b"/>
                </a:tc>
                <a:extLst>
                  <a:ext uri="{0D108BD9-81ED-4DB2-BD59-A6C34878D82A}">
                    <a16:rowId xmlns:a16="http://schemas.microsoft.com/office/drawing/2014/main" val="3805328546"/>
                  </a:ext>
                </a:extLst>
              </a:tr>
              <a:tr h="6138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Chạy trên TCP.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Chạy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UDP.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b"/>
                </a:tc>
                <a:extLst>
                  <a:ext uri="{0D108BD9-81ED-4DB2-BD59-A6C34878D82A}">
                    <a16:rowId xmlns:a16="http://schemas.microsoft.com/office/drawing/2014/main" val="1979890547"/>
                  </a:ext>
                </a:extLst>
              </a:tr>
              <a:tr h="6138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thước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nhắn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nhỏ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nhị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 Byte.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Lớn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ở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định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dạng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ASCII.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207" marR="123207" marT="49283" marB="49283" anchor="b"/>
                </a:tc>
                <a:extLst>
                  <a:ext uri="{0D108BD9-81ED-4DB2-BD59-A6C34878D82A}">
                    <a16:rowId xmlns:a16="http://schemas.microsoft.com/office/drawing/2014/main" val="2236317423"/>
                  </a:ext>
                </a:extLst>
              </a:tr>
            </a:tbl>
          </a:graphicData>
        </a:graphic>
      </p:graphicFrame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786F9E01-D904-9463-6FC7-424C100FD123}"/>
              </a:ext>
            </a:extLst>
          </p:cNvPr>
          <p:cNvSpPr txBox="1"/>
          <p:nvPr/>
        </p:nvSpPr>
        <p:spPr>
          <a:xfrm>
            <a:off x="7915900" y="1490365"/>
            <a:ext cx="33379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đòi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MQTT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6756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E7DB088-006F-25F7-D1B5-9FFFD8802C43}"/>
              </a:ext>
            </a:extLst>
          </p:cNvPr>
          <p:cNvSpPr txBox="1"/>
          <p:nvPr/>
        </p:nvSpPr>
        <p:spPr>
          <a:xfrm>
            <a:off x="173868" y="104931"/>
            <a:ext cx="5180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II. </a:t>
            </a:r>
            <a:r>
              <a:rPr lang="en-GB" sz="2800" dirty="0" err="1">
                <a:solidFill>
                  <a:schemeClr val="bg1"/>
                </a:solidFill>
              </a:rPr>
              <a:t>Lựa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chọn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giải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pháp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thiết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kế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21620A9-E75E-2B67-DE2D-C04A8CA44365}"/>
              </a:ext>
            </a:extLst>
          </p:cNvPr>
          <p:cNvSpPr txBox="1"/>
          <p:nvPr/>
        </p:nvSpPr>
        <p:spPr>
          <a:xfrm>
            <a:off x="279323" y="742676"/>
            <a:ext cx="609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B02A74A7-84C3-19F9-E446-34DD0F19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741" y="742676"/>
            <a:ext cx="9022498" cy="5825271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3239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F712E4B-CE34-C55A-6549-69DCC38688CF}"/>
              </a:ext>
            </a:extLst>
          </p:cNvPr>
          <p:cNvSpPr txBox="1"/>
          <p:nvPr/>
        </p:nvSpPr>
        <p:spPr>
          <a:xfrm>
            <a:off x="440392" y="1006296"/>
            <a:ext cx="609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850F137B-5986-09A0-6807-4CAAE11C6228}"/>
              </a:ext>
            </a:extLst>
          </p:cNvPr>
          <p:cNvSpPr txBox="1"/>
          <p:nvPr/>
        </p:nvSpPr>
        <p:spPr>
          <a:xfrm>
            <a:off x="160280" y="134717"/>
            <a:ext cx="6098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II. </a:t>
            </a:r>
            <a:r>
              <a:rPr lang="en-GB" sz="2800" dirty="0" err="1">
                <a:solidFill>
                  <a:schemeClr val="bg1"/>
                </a:solidFill>
              </a:rPr>
              <a:t>Lựa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chọn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giải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pháp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thiết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kế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3BCAD6A0-1A01-904A-1B5A-A9FB7543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76" y="1607407"/>
            <a:ext cx="9802906" cy="36431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523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F712E4B-CE34-C55A-6549-69DCC38688CF}"/>
              </a:ext>
            </a:extLst>
          </p:cNvPr>
          <p:cNvSpPr txBox="1"/>
          <p:nvPr/>
        </p:nvSpPr>
        <p:spPr>
          <a:xfrm>
            <a:off x="440392" y="1006296"/>
            <a:ext cx="609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850F137B-5986-09A0-6807-4CAAE11C6228}"/>
              </a:ext>
            </a:extLst>
          </p:cNvPr>
          <p:cNvSpPr txBox="1"/>
          <p:nvPr/>
        </p:nvSpPr>
        <p:spPr>
          <a:xfrm>
            <a:off x="160280" y="134717"/>
            <a:ext cx="6098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II. </a:t>
            </a:r>
            <a:r>
              <a:rPr lang="en-GB" sz="2800" dirty="0" err="1">
                <a:solidFill>
                  <a:schemeClr val="bg1"/>
                </a:solidFill>
              </a:rPr>
              <a:t>Lựa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chọn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giải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pháp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thiết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kế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AC69F4E2-1E67-B946-FB90-00D8682F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1521748"/>
            <a:ext cx="10757647" cy="4504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83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F712E4B-CE34-C55A-6549-69DCC38688CF}"/>
              </a:ext>
            </a:extLst>
          </p:cNvPr>
          <p:cNvSpPr txBox="1"/>
          <p:nvPr/>
        </p:nvSpPr>
        <p:spPr>
          <a:xfrm>
            <a:off x="440392" y="1006296"/>
            <a:ext cx="609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node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850F137B-5986-09A0-6807-4CAAE11C6228}"/>
              </a:ext>
            </a:extLst>
          </p:cNvPr>
          <p:cNvSpPr txBox="1"/>
          <p:nvPr/>
        </p:nvSpPr>
        <p:spPr>
          <a:xfrm>
            <a:off x="160280" y="134717"/>
            <a:ext cx="6098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II. </a:t>
            </a:r>
            <a:r>
              <a:rPr lang="en-GB" sz="2800" dirty="0" err="1">
                <a:solidFill>
                  <a:schemeClr val="bg1"/>
                </a:solidFill>
              </a:rPr>
              <a:t>Lựa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chọn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giải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pháp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thiết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kế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A74AF195-0653-4DCE-D8DB-855ADBA6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92" y="1600199"/>
            <a:ext cx="11107270" cy="3993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144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F712E4B-CE34-C55A-6549-69DCC38688CF}"/>
              </a:ext>
            </a:extLst>
          </p:cNvPr>
          <p:cNvSpPr txBox="1"/>
          <p:nvPr/>
        </p:nvSpPr>
        <p:spPr>
          <a:xfrm>
            <a:off x="440392" y="871702"/>
            <a:ext cx="609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node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850F137B-5986-09A0-6807-4CAAE11C6228}"/>
              </a:ext>
            </a:extLst>
          </p:cNvPr>
          <p:cNvSpPr txBox="1"/>
          <p:nvPr/>
        </p:nvSpPr>
        <p:spPr>
          <a:xfrm>
            <a:off x="160280" y="134717"/>
            <a:ext cx="6098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II. </a:t>
            </a:r>
            <a:r>
              <a:rPr lang="en-GB" sz="2800" dirty="0" err="1">
                <a:solidFill>
                  <a:schemeClr val="bg1"/>
                </a:solidFill>
              </a:rPr>
              <a:t>Lựa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chọn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giải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pháp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thiết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kế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F54C5715-BDA7-7137-1CD7-D37BF7ADDF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713409"/>
              </p:ext>
            </p:extLst>
          </p:nvPr>
        </p:nvGraphicFramePr>
        <p:xfrm>
          <a:off x="345144" y="1431046"/>
          <a:ext cx="8086162" cy="23962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8597">
                  <a:extLst>
                    <a:ext uri="{9D8B030D-6E8A-4147-A177-3AD203B41FA5}">
                      <a16:colId xmlns:a16="http://schemas.microsoft.com/office/drawing/2014/main" val="1508790864"/>
                    </a:ext>
                  </a:extLst>
                </a:gridCol>
                <a:gridCol w="1536930">
                  <a:extLst>
                    <a:ext uri="{9D8B030D-6E8A-4147-A177-3AD203B41FA5}">
                      <a16:colId xmlns:a16="http://schemas.microsoft.com/office/drawing/2014/main" val="3947151808"/>
                    </a:ext>
                  </a:extLst>
                </a:gridCol>
                <a:gridCol w="2111188">
                  <a:extLst>
                    <a:ext uri="{9D8B030D-6E8A-4147-A177-3AD203B41FA5}">
                      <a16:colId xmlns:a16="http://schemas.microsoft.com/office/drawing/2014/main" val="3791691776"/>
                    </a:ext>
                  </a:extLst>
                </a:gridCol>
                <a:gridCol w="2299447">
                  <a:extLst>
                    <a:ext uri="{9D8B030D-6E8A-4147-A177-3AD203B41FA5}">
                      <a16:colId xmlns:a16="http://schemas.microsoft.com/office/drawing/2014/main" val="3789580234"/>
                    </a:ext>
                  </a:extLst>
                </a:gridCol>
              </a:tblGrid>
              <a:tr h="4618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Linh </a:t>
                      </a:r>
                      <a:r>
                        <a:rPr lang="en-GB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Điện</a:t>
                      </a: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áp</a:t>
                      </a: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cấp</a:t>
                      </a: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(V)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điện</a:t>
                      </a: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cực</a:t>
                      </a: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đại</a:t>
                      </a: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(mA)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 suất cực đại (mW)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2027840"/>
                  </a:ext>
                </a:extLst>
              </a:tr>
              <a:tr h="4437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ESP32 Devkitc v4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3523007"/>
                  </a:ext>
                </a:extLst>
              </a:tr>
              <a:tr h="5109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OLED 0.91inch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7552756"/>
                  </a:ext>
                </a:extLst>
              </a:tr>
              <a:tr h="4437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DS18B20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8752016"/>
                  </a:ext>
                </a:extLst>
              </a:tr>
              <a:tr h="3881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268.5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886.05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5812819"/>
                  </a:ext>
                </a:extLst>
              </a:tr>
            </a:tbl>
          </a:graphicData>
        </a:graphic>
      </p:graphicFrame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C7D87E5-21AD-7CC7-5554-D3A4FFCB584A}"/>
              </a:ext>
            </a:extLst>
          </p:cNvPr>
          <p:cNvSpPr txBox="1"/>
          <p:nvPr/>
        </p:nvSpPr>
        <p:spPr>
          <a:xfrm>
            <a:off x="2064124" y="3975503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5"/>
              </a:spcBef>
              <a:spcAft>
                <a:spcPts val="0"/>
              </a:spcAft>
            </a:pPr>
            <a:r>
              <a:rPr lang="en-GB" dirty="0" err="1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Bảng</a:t>
            </a:r>
            <a:r>
              <a:rPr lang="en-GB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Dự</a:t>
            </a:r>
            <a:r>
              <a:rPr lang="en-GB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kiến</a:t>
            </a:r>
            <a:r>
              <a:rPr lang="en-GB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</a:t>
            </a:r>
            <a:r>
              <a:rPr lang="en-GB" dirty="0" err="1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ông</a:t>
            </a:r>
            <a:r>
              <a:rPr lang="en-GB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suất</a:t>
            </a:r>
            <a:r>
              <a:rPr lang="en-GB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tiêu</a:t>
            </a:r>
            <a:r>
              <a:rPr lang="en-GB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thụ</a:t>
            </a:r>
            <a:r>
              <a:rPr lang="en-GB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3954F925-20B9-BF0C-36F5-B2CD8F7EA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306" y="1995666"/>
            <a:ext cx="3552381" cy="2866667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1C7A2390-9EAE-3CA9-E3B3-7A01CC985589}"/>
              </a:ext>
            </a:extLst>
          </p:cNvPr>
          <p:cNvSpPr txBox="1"/>
          <p:nvPr/>
        </p:nvSpPr>
        <p:spPr>
          <a:xfrm>
            <a:off x="944097" y="4560972"/>
            <a:ext cx="68882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5"/>
              </a:spcBef>
              <a:spcAft>
                <a:spcPts val="0"/>
              </a:spcAft>
            </a:pP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Với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công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suất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tối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đa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 của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các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linh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kiện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trong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toàn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mạch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đề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xuất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sử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dụng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 pin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có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 dung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lượng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lớn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hơn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 MT"/>
              </a:rPr>
              <a:t> 270mAx4h=1080mAh</a:t>
            </a:r>
            <a:endParaRPr lang="en-US" sz="2000" dirty="0">
              <a:effectLst/>
              <a:latin typeface="Arial MT"/>
              <a:ea typeface="Calibri" panose="020F0502020204030204" pitchFamily="34" charset="0"/>
              <a:cs typeface="Arial M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050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2D66792-5AF4-484B-964A-527659D7F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433" y="2161917"/>
            <a:ext cx="5655720" cy="3556149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5C5B2BD8-245F-D8A5-1733-B88E3D588ABA}"/>
              </a:ext>
            </a:extLst>
          </p:cNvPr>
          <p:cNvSpPr txBox="1"/>
          <p:nvPr/>
        </p:nvSpPr>
        <p:spPr>
          <a:xfrm>
            <a:off x="171451" y="97722"/>
            <a:ext cx="6098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9ADEF644-3287-5451-5289-536C6BA69E31}"/>
              </a:ext>
            </a:extLst>
          </p:cNvPr>
          <p:cNvSpPr txBox="1"/>
          <p:nvPr/>
        </p:nvSpPr>
        <p:spPr>
          <a:xfrm>
            <a:off x="171451" y="1391429"/>
            <a:ext cx="49216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ESP-IDF</a:t>
            </a:r>
          </a:p>
          <a:p>
            <a:pPr marL="285750" indent="-285750">
              <a:buFontTx/>
              <a:buChar char="-"/>
            </a:pP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FREERTOS</a:t>
            </a:r>
          </a:p>
          <a:p>
            <a:pPr marL="285750" indent="-285750">
              <a:buFontTx/>
              <a:buChar char="-"/>
            </a:pP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OLED SSD1306</a:t>
            </a:r>
          </a:p>
          <a:p>
            <a:pPr marL="285750" indent="-285750">
              <a:buFontTx/>
              <a:buChar char="-"/>
            </a:pP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DS18B20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138EB5CE-CF62-4961-8E89-52B7B5ED481E}"/>
              </a:ext>
            </a:extLst>
          </p:cNvPr>
          <p:cNvSpPr txBox="1"/>
          <p:nvPr/>
        </p:nvSpPr>
        <p:spPr>
          <a:xfrm>
            <a:off x="4059892" y="945676"/>
            <a:ext cx="3039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575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Hình ảnh 17">
            <a:extLst>
              <a:ext uri="{FF2B5EF4-FFF2-40B4-BE49-F238E27FC236}">
                <a16:creationId xmlns:a16="http://schemas.microsoft.com/office/drawing/2014/main" id="{D1D40F50-E7FC-AAE8-2884-B06CD628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11" y="958731"/>
            <a:ext cx="10596283" cy="5186575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5C5B2BD8-245F-D8A5-1733-B88E3D588ABA}"/>
              </a:ext>
            </a:extLst>
          </p:cNvPr>
          <p:cNvSpPr txBox="1"/>
          <p:nvPr/>
        </p:nvSpPr>
        <p:spPr>
          <a:xfrm>
            <a:off x="171451" y="97722"/>
            <a:ext cx="6098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9ADEF644-3287-5451-5289-536C6BA69E31}"/>
              </a:ext>
            </a:extLst>
          </p:cNvPr>
          <p:cNvSpPr txBox="1"/>
          <p:nvPr/>
        </p:nvSpPr>
        <p:spPr>
          <a:xfrm>
            <a:off x="5553635" y="1146593"/>
            <a:ext cx="4921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Task_1: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87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5C5B2BD8-245F-D8A5-1733-B88E3D588ABA}"/>
              </a:ext>
            </a:extLst>
          </p:cNvPr>
          <p:cNvSpPr txBox="1"/>
          <p:nvPr/>
        </p:nvSpPr>
        <p:spPr>
          <a:xfrm>
            <a:off x="171451" y="97722"/>
            <a:ext cx="6098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9ADEF644-3287-5451-5289-536C6BA69E31}"/>
              </a:ext>
            </a:extLst>
          </p:cNvPr>
          <p:cNvSpPr txBox="1"/>
          <p:nvPr/>
        </p:nvSpPr>
        <p:spPr>
          <a:xfrm>
            <a:off x="2167853" y="1015845"/>
            <a:ext cx="223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Task_2: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93212616-4A92-AA61-0E66-95025855B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382" y="1477510"/>
            <a:ext cx="3069821" cy="4545319"/>
          </a:xfrm>
          <a:prstGeom prst="rect">
            <a:avLst/>
          </a:prstGeom>
        </p:spPr>
      </p:pic>
      <p:sp>
        <p:nvSpPr>
          <p:cNvPr id="6" name="Hộp Văn bản 9">
            <a:extLst>
              <a:ext uri="{FF2B5EF4-FFF2-40B4-BE49-F238E27FC236}">
                <a16:creationId xmlns:a16="http://schemas.microsoft.com/office/drawing/2014/main" id="{EE120972-FCAD-A44B-D41C-A95E9ECC230C}"/>
              </a:ext>
            </a:extLst>
          </p:cNvPr>
          <p:cNvSpPr txBox="1"/>
          <p:nvPr/>
        </p:nvSpPr>
        <p:spPr>
          <a:xfrm>
            <a:off x="6457829" y="1015845"/>
            <a:ext cx="2728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Task_3: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3360D12-557A-EC6D-1AAC-7B6F6D863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430" y="1862137"/>
            <a:ext cx="2171700" cy="31337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098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5C5B2BD8-245F-D8A5-1733-B88E3D588ABA}"/>
              </a:ext>
            </a:extLst>
          </p:cNvPr>
          <p:cNvSpPr txBox="1"/>
          <p:nvPr/>
        </p:nvSpPr>
        <p:spPr>
          <a:xfrm>
            <a:off x="171451" y="97722"/>
            <a:ext cx="6098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6BCF4033-EF42-28BF-25C4-8F9360DF4F22}"/>
              </a:ext>
            </a:extLst>
          </p:cNvPr>
          <p:cNvSpPr txBox="1"/>
          <p:nvPr/>
        </p:nvSpPr>
        <p:spPr>
          <a:xfrm>
            <a:off x="516835" y="1689421"/>
            <a:ext cx="1684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Button_task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A7295C18-C5CE-5165-1D90-BE3D57B49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465" y="899835"/>
            <a:ext cx="6320373" cy="555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5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3" descr="Text&#10;&#10;Description automatically generated"/>
          <p:cNvPicPr/>
          <p:nvPr/>
        </p:nvPicPr>
        <p:blipFill>
          <a:blip r:embed="rId3"/>
          <a:stretch/>
        </p:blipFill>
        <p:spPr>
          <a:xfrm>
            <a:off x="392040" y="271440"/>
            <a:ext cx="3174120" cy="1153080"/>
          </a:xfrm>
          <a:prstGeom prst="rect">
            <a:avLst/>
          </a:prstGeom>
          <a:ln>
            <a:noFill/>
          </a:ln>
        </p:spPr>
      </p:pic>
      <p:sp>
        <p:nvSpPr>
          <p:cNvPr id="307" name="CustomShape 1"/>
          <p:cNvSpPr/>
          <p:nvPr/>
        </p:nvSpPr>
        <p:spPr>
          <a:xfrm>
            <a:off x="695520" y="2269440"/>
            <a:ext cx="8251560" cy="84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266348B-B57E-C446-C0C2-7203BE813D92}"/>
              </a:ext>
            </a:extLst>
          </p:cNvPr>
          <p:cNvSpPr txBox="1"/>
          <p:nvPr/>
        </p:nvSpPr>
        <p:spPr>
          <a:xfrm>
            <a:off x="524656" y="1643227"/>
            <a:ext cx="46619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Báo</a:t>
            </a:r>
            <a:r>
              <a:rPr lang="en-GB" sz="30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3000" dirty="0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cáo</a:t>
            </a:r>
            <a:r>
              <a:rPr lang="en-GB" sz="30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3000" dirty="0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dự</a:t>
            </a:r>
            <a:r>
              <a:rPr lang="en-GB" sz="30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3000" dirty="0" err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án</a:t>
            </a:r>
            <a:endParaRPr lang="en-US" sz="3000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C767C6F-1A6C-FBCF-9463-F3B2EEF4E645}"/>
              </a:ext>
            </a:extLst>
          </p:cNvPr>
          <p:cNvSpPr txBox="1"/>
          <p:nvPr/>
        </p:nvSpPr>
        <p:spPr>
          <a:xfrm>
            <a:off x="524656" y="2374567"/>
            <a:ext cx="4974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GVHD: </a:t>
            </a:r>
            <a:r>
              <a:rPr lang="en-GB" sz="2400" dirty="0"/>
              <a:t>PGS.TS. Lê Minh </a:t>
            </a:r>
            <a:r>
              <a:rPr lang="en-GB" sz="2400" dirty="0" err="1"/>
              <a:t>Thùy</a:t>
            </a:r>
            <a:endParaRPr lang="vi-VN" sz="2400" dirty="0"/>
          </a:p>
          <a:p>
            <a:endParaRPr lang="vi-VN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96FFFF7-8195-0243-A0ED-5FEC6CEE32A0}"/>
              </a:ext>
            </a:extLst>
          </p:cNvPr>
          <p:cNvSpPr txBox="1"/>
          <p:nvPr/>
        </p:nvSpPr>
        <p:spPr>
          <a:xfrm>
            <a:off x="392040" y="3204150"/>
            <a:ext cx="178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Nhóm </a:t>
            </a:r>
            <a:r>
              <a:rPr lang="en-GB" sz="2400" dirty="0"/>
              <a:t>8</a:t>
            </a:r>
            <a:r>
              <a:rPr lang="vi-VN" sz="2400" dirty="0"/>
              <a:t>: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BF7C50EB-843F-C694-DD0D-79983A8960B7}"/>
              </a:ext>
            </a:extLst>
          </p:cNvPr>
          <p:cNvSpPr txBox="1"/>
          <p:nvPr/>
        </p:nvSpPr>
        <p:spPr>
          <a:xfrm>
            <a:off x="524656" y="3738030"/>
            <a:ext cx="3177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Nguyễn Quang Chiến</a:t>
            </a:r>
          </a:p>
          <a:p>
            <a:r>
              <a:rPr lang="en-GB" sz="2400" dirty="0" err="1"/>
              <a:t>Đoàn</a:t>
            </a:r>
            <a:r>
              <a:rPr lang="en-GB" sz="2400" dirty="0"/>
              <a:t> </a:t>
            </a:r>
            <a:r>
              <a:rPr lang="en-GB" sz="2400" dirty="0" err="1"/>
              <a:t>Văn</a:t>
            </a:r>
            <a:r>
              <a:rPr lang="en-GB" sz="2400" dirty="0"/>
              <a:t> </a:t>
            </a:r>
            <a:r>
              <a:rPr lang="en-GB" sz="2400" dirty="0" err="1"/>
              <a:t>Nhật</a:t>
            </a:r>
            <a:endParaRPr lang="vi-VN" sz="2400" dirty="0"/>
          </a:p>
          <a:p>
            <a:r>
              <a:rPr lang="vi-VN" sz="2400" dirty="0"/>
              <a:t>Ngu</a:t>
            </a:r>
            <a:r>
              <a:rPr lang="en-GB" sz="2400" dirty="0" err="1"/>
              <a:t>yễn</a:t>
            </a:r>
            <a:r>
              <a:rPr lang="en-GB" sz="2400" dirty="0"/>
              <a:t> </a:t>
            </a:r>
            <a:r>
              <a:rPr lang="en-GB" sz="2400" dirty="0" err="1"/>
              <a:t>Văn</a:t>
            </a:r>
            <a:r>
              <a:rPr lang="en-GB" sz="2400" dirty="0"/>
              <a:t> </a:t>
            </a:r>
            <a:r>
              <a:rPr lang="en-GB" sz="2400" dirty="0" err="1"/>
              <a:t>Hiến</a:t>
            </a:r>
            <a:endParaRPr lang="en-US" sz="2400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8E4CC67-715B-E738-8802-1D3205B64334}"/>
              </a:ext>
            </a:extLst>
          </p:cNvPr>
          <p:cNvSpPr txBox="1"/>
          <p:nvPr/>
        </p:nvSpPr>
        <p:spPr>
          <a:xfrm>
            <a:off x="3817808" y="3738030"/>
            <a:ext cx="200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- </a:t>
            </a:r>
            <a:r>
              <a:rPr lang="en-GB" sz="2400" dirty="0"/>
              <a:t>  </a:t>
            </a:r>
            <a:r>
              <a:rPr lang="vi-VN" sz="2400" dirty="0"/>
              <a:t>20191705</a:t>
            </a:r>
          </a:p>
          <a:p>
            <a:pPr marL="342900" indent="-342900">
              <a:buFontTx/>
              <a:buChar char="-"/>
            </a:pPr>
            <a:r>
              <a:rPr lang="vi-VN" sz="2400" dirty="0"/>
              <a:t>2019</a:t>
            </a:r>
            <a:r>
              <a:rPr lang="en-GB" sz="2400" dirty="0"/>
              <a:t>2000</a:t>
            </a:r>
          </a:p>
          <a:p>
            <a:pPr marL="342900" indent="-342900">
              <a:buFontTx/>
              <a:buChar char="-"/>
            </a:pPr>
            <a:r>
              <a:rPr lang="en-GB" sz="2400" dirty="0"/>
              <a:t>20173844</a:t>
            </a:r>
            <a:endParaRPr lang="vi-VN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DEC34DF9-F61C-3881-08E8-A89C1B74E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1" y="1446893"/>
            <a:ext cx="6309804" cy="4596422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5C5B2BD8-245F-D8A5-1733-B88E3D588ABA}"/>
              </a:ext>
            </a:extLst>
          </p:cNvPr>
          <p:cNvSpPr txBox="1"/>
          <p:nvPr/>
        </p:nvSpPr>
        <p:spPr>
          <a:xfrm>
            <a:off x="171451" y="97722"/>
            <a:ext cx="6098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B1E561E-D47D-F601-0102-EDA1B1556C0C}"/>
              </a:ext>
            </a:extLst>
          </p:cNvPr>
          <p:cNvSpPr txBox="1"/>
          <p:nvPr/>
        </p:nvSpPr>
        <p:spPr>
          <a:xfrm>
            <a:off x="413497" y="985228"/>
            <a:ext cx="609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gateway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23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5C5B2BD8-245F-D8A5-1733-B88E3D588ABA}"/>
              </a:ext>
            </a:extLst>
          </p:cNvPr>
          <p:cNvSpPr txBox="1"/>
          <p:nvPr/>
        </p:nvSpPr>
        <p:spPr>
          <a:xfrm>
            <a:off x="171451" y="97722"/>
            <a:ext cx="6098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B1E561E-D47D-F601-0102-EDA1B1556C0C}"/>
              </a:ext>
            </a:extLst>
          </p:cNvPr>
          <p:cNvSpPr txBox="1"/>
          <p:nvPr/>
        </p:nvSpPr>
        <p:spPr>
          <a:xfrm>
            <a:off x="2266122" y="986453"/>
            <a:ext cx="609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quét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5DA1B551-64D5-4BD8-CBAA-84A7E3E3F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44" y="1542650"/>
            <a:ext cx="8372475" cy="4581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3047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8">
            <a:extLst>
              <a:ext uri="{FF2B5EF4-FFF2-40B4-BE49-F238E27FC236}">
                <a16:creationId xmlns:a16="http://schemas.microsoft.com/office/drawing/2014/main" id="{B8B0D6D6-E030-2A3F-1120-90ECE3BB8B62}"/>
              </a:ext>
            </a:extLst>
          </p:cNvPr>
          <p:cNvSpPr txBox="1"/>
          <p:nvPr/>
        </p:nvSpPr>
        <p:spPr>
          <a:xfrm>
            <a:off x="171451" y="97722"/>
            <a:ext cx="6098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222E1D-B150-B3FC-F810-2EA1871A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852" y="2597599"/>
            <a:ext cx="6972300" cy="2343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EE83E9-DD66-E9C2-3A7B-AF4D5AEEF0BB}"/>
              </a:ext>
            </a:extLst>
          </p:cNvPr>
          <p:cNvSpPr txBox="1"/>
          <p:nvPr/>
        </p:nvSpPr>
        <p:spPr>
          <a:xfrm>
            <a:off x="430442" y="1013041"/>
            <a:ext cx="490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Qúa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ThingsBoard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F5B144F-C78A-6237-638B-24F30ABF2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2" y="1771189"/>
            <a:ext cx="46767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3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3CDB9-1161-B18D-75D9-73127A77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89" y="6046601"/>
            <a:ext cx="361976" cy="530218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3CFCC4-418A-C291-45E5-0E2E225CCED9}"/>
              </a:ext>
            </a:extLst>
          </p:cNvPr>
          <p:cNvSpPr txBox="1"/>
          <p:nvPr/>
        </p:nvSpPr>
        <p:spPr>
          <a:xfrm>
            <a:off x="292289" y="97117"/>
            <a:ext cx="729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prstClr val="white"/>
                </a:solidFill>
              </a:rPr>
              <a:t>IV. </a:t>
            </a:r>
            <a:r>
              <a:rPr lang="vi-VN" sz="2800" dirty="0">
                <a:solidFill>
                  <a:prstClr val="white"/>
                </a:solidFill>
              </a:rPr>
              <a:t>Thiết kế phần </a:t>
            </a:r>
            <a:r>
              <a:rPr lang="en-GB" sz="2800" dirty="0" err="1">
                <a:solidFill>
                  <a:prstClr val="white"/>
                </a:solidFill>
              </a:rPr>
              <a:t>cứng</a:t>
            </a:r>
            <a:endParaRPr lang="vi-VN" sz="2800" dirty="0">
              <a:solidFill>
                <a:prstClr val="white"/>
              </a:solidFill>
            </a:endParaRP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015644DE-FAE4-E081-5EAF-7F542DB8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42" y="961957"/>
            <a:ext cx="11385334" cy="49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48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3CDB9-1161-B18D-75D9-73127A77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89" y="6046601"/>
            <a:ext cx="361976" cy="530218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3CFCC4-418A-C291-45E5-0E2E225CCED9}"/>
              </a:ext>
            </a:extLst>
          </p:cNvPr>
          <p:cNvSpPr txBox="1"/>
          <p:nvPr/>
        </p:nvSpPr>
        <p:spPr>
          <a:xfrm>
            <a:off x="292289" y="97117"/>
            <a:ext cx="729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prstClr val="white"/>
                </a:solidFill>
              </a:rPr>
              <a:t>IV. </a:t>
            </a:r>
            <a:r>
              <a:rPr lang="vi-VN" sz="2800" dirty="0">
                <a:solidFill>
                  <a:prstClr val="white"/>
                </a:solidFill>
              </a:rPr>
              <a:t>Thiết kế phần </a:t>
            </a:r>
            <a:r>
              <a:rPr lang="en-GB" sz="2800" dirty="0" err="1">
                <a:solidFill>
                  <a:prstClr val="white"/>
                </a:solidFill>
              </a:rPr>
              <a:t>cứng</a:t>
            </a:r>
            <a:endParaRPr lang="vi-VN" sz="2800" dirty="0">
              <a:solidFill>
                <a:prstClr val="white"/>
              </a:solidFill>
            </a:endParaRP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C73CA429-DBFC-3473-4AA6-EF1962139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155" y="1170909"/>
            <a:ext cx="8174156" cy="451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72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Diagram, engineering drawing&#10;&#10;Description automatically generated">
            <a:extLst>
              <a:ext uri="{FF2B5EF4-FFF2-40B4-BE49-F238E27FC236}">
                <a16:creationId xmlns:a16="http://schemas.microsoft.com/office/drawing/2014/main" id="{89BAF9D2-A621-A78B-1F01-749F6CB19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07" y="934213"/>
            <a:ext cx="5727700" cy="282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B9BD8AC5-C71C-D13B-CAD5-333E4AE9C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07" y="3763193"/>
            <a:ext cx="5702300" cy="267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23CDB9-1161-B18D-75D9-73127A77E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289" y="6046601"/>
            <a:ext cx="361976" cy="530218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3CFCC4-418A-C291-45E5-0E2E225CCED9}"/>
              </a:ext>
            </a:extLst>
          </p:cNvPr>
          <p:cNvSpPr txBox="1"/>
          <p:nvPr/>
        </p:nvSpPr>
        <p:spPr>
          <a:xfrm>
            <a:off x="292289" y="97117"/>
            <a:ext cx="729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prstClr val="white"/>
                </a:solidFill>
              </a:rPr>
              <a:t>IV. </a:t>
            </a:r>
            <a:r>
              <a:rPr lang="vi-VN" sz="2800" dirty="0">
                <a:solidFill>
                  <a:prstClr val="white"/>
                </a:solidFill>
              </a:rPr>
              <a:t>Thiết kế phần </a:t>
            </a:r>
            <a:r>
              <a:rPr lang="en-GB" sz="2800" dirty="0" err="1">
                <a:solidFill>
                  <a:prstClr val="white"/>
                </a:solidFill>
              </a:rPr>
              <a:t>cứng</a:t>
            </a:r>
            <a:endParaRPr lang="vi-VN" sz="2800" dirty="0">
              <a:solidFill>
                <a:prstClr val="white"/>
              </a:solidFill>
            </a:endParaRPr>
          </a:p>
        </p:txBody>
      </p:sp>
      <p:pic>
        <p:nvPicPr>
          <p:cNvPr id="2" name="Picture 22">
            <a:extLst>
              <a:ext uri="{FF2B5EF4-FFF2-40B4-BE49-F238E27FC236}">
                <a16:creationId xmlns:a16="http://schemas.microsoft.com/office/drawing/2014/main" id="{77170847-218F-46BE-5346-B0AF0D1528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35" y="1589055"/>
            <a:ext cx="4491650" cy="412470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192CD9D6-B42C-17A6-9FBE-9247EC730E49}"/>
              </a:ext>
            </a:extLst>
          </p:cNvPr>
          <p:cNvSpPr txBox="1"/>
          <p:nvPr/>
        </p:nvSpPr>
        <p:spPr>
          <a:xfrm>
            <a:off x="104961" y="934213"/>
            <a:ext cx="460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Bản 3D của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hộp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149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3CDB9-1161-B18D-75D9-73127A77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89" y="6046601"/>
            <a:ext cx="361976" cy="530218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3CFCC4-418A-C291-45E5-0E2E225CCED9}"/>
              </a:ext>
            </a:extLst>
          </p:cNvPr>
          <p:cNvSpPr txBox="1"/>
          <p:nvPr/>
        </p:nvSpPr>
        <p:spPr>
          <a:xfrm>
            <a:off x="292289" y="97117"/>
            <a:ext cx="729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prstClr val="white"/>
                </a:solidFill>
              </a:rPr>
              <a:t>V. </a:t>
            </a:r>
            <a:r>
              <a:rPr lang="en-GB" sz="2800" dirty="0" err="1">
                <a:solidFill>
                  <a:prstClr val="white"/>
                </a:solidFill>
              </a:rPr>
              <a:t>Thử</a:t>
            </a:r>
            <a:r>
              <a:rPr lang="en-GB" sz="2800" dirty="0">
                <a:solidFill>
                  <a:prstClr val="white"/>
                </a:solidFill>
              </a:rPr>
              <a:t> </a:t>
            </a:r>
            <a:r>
              <a:rPr lang="en-GB" sz="2800" dirty="0" err="1">
                <a:solidFill>
                  <a:prstClr val="white"/>
                </a:solidFill>
              </a:rPr>
              <a:t>nghiệm</a:t>
            </a:r>
            <a:r>
              <a:rPr lang="en-GB" sz="2800" dirty="0">
                <a:solidFill>
                  <a:prstClr val="white"/>
                </a:solidFill>
              </a:rPr>
              <a:t> </a:t>
            </a:r>
            <a:r>
              <a:rPr lang="en-GB" sz="2800" dirty="0" err="1">
                <a:solidFill>
                  <a:prstClr val="white"/>
                </a:solidFill>
              </a:rPr>
              <a:t>và</a:t>
            </a:r>
            <a:r>
              <a:rPr lang="en-GB" sz="2800" dirty="0">
                <a:solidFill>
                  <a:prstClr val="white"/>
                </a:solidFill>
              </a:rPr>
              <a:t> </a:t>
            </a:r>
            <a:r>
              <a:rPr lang="en-GB" sz="2800" dirty="0" err="1">
                <a:solidFill>
                  <a:prstClr val="white"/>
                </a:solidFill>
              </a:rPr>
              <a:t>đánh</a:t>
            </a:r>
            <a:r>
              <a:rPr lang="en-GB" sz="2800" dirty="0">
                <a:solidFill>
                  <a:prstClr val="white"/>
                </a:solidFill>
              </a:rPr>
              <a:t> </a:t>
            </a:r>
            <a:r>
              <a:rPr lang="en-GB" sz="2800" dirty="0" err="1">
                <a:solidFill>
                  <a:prstClr val="white"/>
                </a:solidFill>
              </a:rPr>
              <a:t>giá</a:t>
            </a:r>
            <a:endParaRPr lang="vi-VN" sz="2800" dirty="0">
              <a:solidFill>
                <a:prstClr val="white"/>
              </a:solidFill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40AD26A5-AC63-6BD0-0546-566EDDB5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77" y="1068867"/>
            <a:ext cx="4540588" cy="3760576"/>
          </a:xfrm>
          <a:prstGeom prst="rect">
            <a:avLst/>
          </a:prstGeom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28BC5CF8-8B65-0E45-3224-730920C6F7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464" y="1068867"/>
            <a:ext cx="5557353" cy="37605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1E1DDE3C-CF72-7972-873B-12DED8D515D1}"/>
              </a:ext>
            </a:extLst>
          </p:cNvPr>
          <p:cNvSpPr txBox="1"/>
          <p:nvPr/>
        </p:nvSpPr>
        <p:spPr>
          <a:xfrm>
            <a:off x="1364974" y="4884024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Sản</a:t>
            </a:r>
            <a:r>
              <a:rPr lang="en-GB" dirty="0"/>
              <a:t> </a:t>
            </a:r>
            <a:r>
              <a:rPr lang="en-GB" dirty="0" err="1"/>
              <a:t>phẩm</a:t>
            </a:r>
            <a:r>
              <a:rPr lang="en-GB" dirty="0"/>
              <a:t> </a:t>
            </a:r>
            <a:r>
              <a:rPr lang="en-GB" dirty="0" err="1"/>
              <a:t>hoàn</a:t>
            </a:r>
            <a:r>
              <a:rPr lang="en-GB" dirty="0"/>
              <a:t> </a:t>
            </a:r>
            <a:r>
              <a:rPr lang="en-GB" dirty="0" err="1"/>
              <a:t>thiện</a:t>
            </a:r>
            <a:endParaRPr lang="en-US" dirty="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1D49BC98-6F3B-4359-B45C-A7CBF85D3AEA}"/>
              </a:ext>
            </a:extLst>
          </p:cNvPr>
          <p:cNvSpPr txBox="1"/>
          <p:nvPr/>
        </p:nvSpPr>
        <p:spPr>
          <a:xfrm>
            <a:off x="5521464" y="4887788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Mô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2 node – 1 gateway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584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3CDB9-1161-B18D-75D9-73127A77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89" y="6046601"/>
            <a:ext cx="361976" cy="530218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3CFCC4-418A-C291-45E5-0E2E225CCED9}"/>
              </a:ext>
            </a:extLst>
          </p:cNvPr>
          <p:cNvSpPr txBox="1"/>
          <p:nvPr/>
        </p:nvSpPr>
        <p:spPr>
          <a:xfrm>
            <a:off x="292289" y="97117"/>
            <a:ext cx="729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prstClr val="white"/>
                </a:solidFill>
              </a:rPr>
              <a:t>V. </a:t>
            </a:r>
            <a:r>
              <a:rPr lang="en-GB" sz="2800" dirty="0" err="1">
                <a:solidFill>
                  <a:prstClr val="white"/>
                </a:solidFill>
              </a:rPr>
              <a:t>Thử</a:t>
            </a:r>
            <a:r>
              <a:rPr lang="en-GB" sz="2800" dirty="0">
                <a:solidFill>
                  <a:prstClr val="white"/>
                </a:solidFill>
              </a:rPr>
              <a:t> </a:t>
            </a:r>
            <a:r>
              <a:rPr lang="en-GB" sz="2800" dirty="0" err="1">
                <a:solidFill>
                  <a:prstClr val="white"/>
                </a:solidFill>
              </a:rPr>
              <a:t>nghiệm</a:t>
            </a:r>
            <a:r>
              <a:rPr lang="en-GB" sz="2800" dirty="0">
                <a:solidFill>
                  <a:prstClr val="white"/>
                </a:solidFill>
              </a:rPr>
              <a:t> </a:t>
            </a:r>
            <a:r>
              <a:rPr lang="en-GB" sz="2800" dirty="0" err="1">
                <a:solidFill>
                  <a:prstClr val="white"/>
                </a:solidFill>
              </a:rPr>
              <a:t>và</a:t>
            </a:r>
            <a:r>
              <a:rPr lang="en-GB" sz="2800" dirty="0">
                <a:solidFill>
                  <a:prstClr val="white"/>
                </a:solidFill>
              </a:rPr>
              <a:t> </a:t>
            </a:r>
            <a:r>
              <a:rPr lang="en-GB" sz="2800" dirty="0" err="1">
                <a:solidFill>
                  <a:prstClr val="white"/>
                </a:solidFill>
              </a:rPr>
              <a:t>đánh</a:t>
            </a:r>
            <a:r>
              <a:rPr lang="en-GB" sz="2800" dirty="0">
                <a:solidFill>
                  <a:prstClr val="white"/>
                </a:solidFill>
              </a:rPr>
              <a:t> </a:t>
            </a:r>
            <a:r>
              <a:rPr lang="en-GB" sz="2800" dirty="0" err="1">
                <a:solidFill>
                  <a:prstClr val="white"/>
                </a:solidFill>
              </a:rPr>
              <a:t>giá</a:t>
            </a:r>
            <a:endParaRPr lang="vi-VN" sz="2800" dirty="0">
              <a:solidFill>
                <a:prstClr val="white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A84D9F9-0CFE-5D79-3822-6B2BC7455A1D}"/>
              </a:ext>
            </a:extLst>
          </p:cNvPr>
          <p:cNvSpPr txBox="1"/>
          <p:nvPr/>
        </p:nvSpPr>
        <p:spPr>
          <a:xfrm>
            <a:off x="562176" y="990600"/>
            <a:ext cx="7172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bộ: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200g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36x80x100mm</a:t>
            </a:r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71CA9720-E6DE-E659-F141-ECD4107A1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071267"/>
              </p:ext>
            </p:extLst>
          </p:nvPr>
        </p:nvGraphicFramePr>
        <p:xfrm>
          <a:off x="562176" y="2839488"/>
          <a:ext cx="9966124" cy="1973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1531">
                  <a:extLst>
                    <a:ext uri="{9D8B030D-6E8A-4147-A177-3AD203B41FA5}">
                      <a16:colId xmlns:a16="http://schemas.microsoft.com/office/drawing/2014/main" val="1339609511"/>
                    </a:ext>
                  </a:extLst>
                </a:gridCol>
                <a:gridCol w="2491531">
                  <a:extLst>
                    <a:ext uri="{9D8B030D-6E8A-4147-A177-3AD203B41FA5}">
                      <a16:colId xmlns:a16="http://schemas.microsoft.com/office/drawing/2014/main" val="3291290315"/>
                    </a:ext>
                  </a:extLst>
                </a:gridCol>
                <a:gridCol w="2491531">
                  <a:extLst>
                    <a:ext uri="{9D8B030D-6E8A-4147-A177-3AD203B41FA5}">
                      <a16:colId xmlns:a16="http://schemas.microsoft.com/office/drawing/2014/main" val="262605323"/>
                    </a:ext>
                  </a:extLst>
                </a:gridCol>
                <a:gridCol w="2491531">
                  <a:extLst>
                    <a:ext uri="{9D8B030D-6E8A-4147-A177-3AD203B41FA5}">
                      <a16:colId xmlns:a16="http://schemas.microsoft.com/office/drawing/2014/main" val="630894824"/>
                    </a:ext>
                  </a:extLst>
                </a:gridCol>
              </a:tblGrid>
              <a:tr h="6576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Linh </a:t>
                      </a:r>
                      <a:r>
                        <a:rPr lang="en-GB" sz="1800" dirty="0" err="1">
                          <a:effectLst/>
                        </a:rPr>
                        <a:t>kiện</a:t>
                      </a:r>
                      <a:endParaRPr lang="en-US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Điện áp cấp (V)</a:t>
                      </a:r>
                      <a:endParaRPr lang="en-US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Dòng điện trung bình (mA)</a:t>
                      </a:r>
                      <a:endParaRPr lang="en-US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1800" dirty="0" err="1">
                          <a:effectLst/>
                        </a:rPr>
                        <a:t>Công</a:t>
                      </a:r>
                      <a:r>
                        <a:rPr lang="en-GB" sz="1800" dirty="0">
                          <a:effectLst/>
                        </a:rPr>
                        <a:t> </a:t>
                      </a:r>
                      <a:r>
                        <a:rPr lang="en-GB" sz="1800" dirty="0" err="1">
                          <a:effectLst/>
                        </a:rPr>
                        <a:t>suất</a:t>
                      </a:r>
                      <a:r>
                        <a:rPr lang="en-GB" sz="1800" dirty="0">
                          <a:effectLst/>
                        </a:rPr>
                        <a:t> </a:t>
                      </a:r>
                      <a:r>
                        <a:rPr lang="en-GB" sz="1800" dirty="0" err="1">
                          <a:effectLst/>
                        </a:rPr>
                        <a:t>trung</a:t>
                      </a:r>
                      <a:r>
                        <a:rPr lang="en-GB" sz="1800" dirty="0">
                          <a:effectLst/>
                        </a:rPr>
                        <a:t> </a:t>
                      </a:r>
                      <a:r>
                        <a:rPr lang="en-GB" sz="1800" dirty="0" err="1">
                          <a:effectLst/>
                        </a:rPr>
                        <a:t>bình</a:t>
                      </a:r>
                      <a:r>
                        <a:rPr lang="en-GB" sz="1800" dirty="0">
                          <a:effectLst/>
                        </a:rPr>
                        <a:t> (</a:t>
                      </a:r>
                      <a:r>
                        <a:rPr lang="en-GB" sz="1800" dirty="0" err="1">
                          <a:effectLst/>
                        </a:rPr>
                        <a:t>mW</a:t>
                      </a:r>
                      <a:r>
                        <a:rPr lang="en-GB" sz="1800" dirty="0">
                          <a:effectLst/>
                        </a:rPr>
                        <a:t>)</a:t>
                      </a:r>
                      <a:endParaRPr lang="en-US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8144906"/>
                  </a:ext>
                </a:extLst>
              </a:tr>
              <a:tr h="3288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ESP32 Devkitc v4</a:t>
                      </a:r>
                      <a:endParaRPr lang="en-US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50</a:t>
                      </a:r>
                      <a:endParaRPr lang="en-US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250</a:t>
                      </a:r>
                      <a:endParaRPr lang="en-US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9300345"/>
                  </a:ext>
                </a:extLst>
              </a:tr>
              <a:tr h="3288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OLED 0.91inch</a:t>
                      </a:r>
                      <a:endParaRPr lang="en-US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3.3</a:t>
                      </a:r>
                      <a:endParaRPr lang="en-US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10</a:t>
                      </a:r>
                      <a:endParaRPr lang="en-US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33</a:t>
                      </a:r>
                      <a:endParaRPr lang="en-US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1456139"/>
                  </a:ext>
                </a:extLst>
              </a:tr>
              <a:tr h="3288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DS18B20</a:t>
                      </a:r>
                      <a:endParaRPr lang="en-US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3.3</a:t>
                      </a:r>
                      <a:endParaRPr lang="en-US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1.5</a:t>
                      </a:r>
                      <a:endParaRPr lang="en-US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4.95</a:t>
                      </a:r>
                      <a:endParaRPr lang="en-US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389317"/>
                  </a:ext>
                </a:extLst>
              </a:tr>
              <a:tr h="3288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288</a:t>
                      </a:r>
                      <a:endParaRPr lang="en-US" sz="18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134253"/>
                  </a:ext>
                </a:extLst>
              </a:tr>
            </a:tbl>
          </a:graphicData>
        </a:graphic>
      </p:graphicFrame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C8930BE-07B5-B818-454A-604A4FD02C98}"/>
              </a:ext>
            </a:extLst>
          </p:cNvPr>
          <p:cNvSpPr txBox="1"/>
          <p:nvPr/>
        </p:nvSpPr>
        <p:spPr>
          <a:xfrm>
            <a:off x="562176" y="219092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326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3CDB9-1161-B18D-75D9-73127A77E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289" y="6046601"/>
            <a:ext cx="361976" cy="530218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3CFCC4-418A-C291-45E5-0E2E225CCED9}"/>
              </a:ext>
            </a:extLst>
          </p:cNvPr>
          <p:cNvSpPr txBox="1"/>
          <p:nvPr/>
        </p:nvSpPr>
        <p:spPr>
          <a:xfrm>
            <a:off x="292289" y="97117"/>
            <a:ext cx="729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prstClr val="white"/>
                </a:solidFill>
              </a:rPr>
              <a:t>V. </a:t>
            </a:r>
            <a:r>
              <a:rPr lang="en-GB" sz="2800" dirty="0" err="1">
                <a:solidFill>
                  <a:prstClr val="white"/>
                </a:solidFill>
              </a:rPr>
              <a:t>Thử</a:t>
            </a:r>
            <a:r>
              <a:rPr lang="en-GB" sz="2800" dirty="0">
                <a:solidFill>
                  <a:prstClr val="white"/>
                </a:solidFill>
              </a:rPr>
              <a:t> </a:t>
            </a:r>
            <a:r>
              <a:rPr lang="en-GB" sz="2800" dirty="0" err="1">
                <a:solidFill>
                  <a:prstClr val="white"/>
                </a:solidFill>
              </a:rPr>
              <a:t>nghiệm</a:t>
            </a:r>
            <a:r>
              <a:rPr lang="en-GB" sz="2800" dirty="0">
                <a:solidFill>
                  <a:prstClr val="white"/>
                </a:solidFill>
              </a:rPr>
              <a:t> </a:t>
            </a:r>
            <a:r>
              <a:rPr lang="en-GB" sz="2800" dirty="0" err="1">
                <a:solidFill>
                  <a:prstClr val="white"/>
                </a:solidFill>
              </a:rPr>
              <a:t>và</a:t>
            </a:r>
            <a:r>
              <a:rPr lang="en-GB" sz="2800" dirty="0">
                <a:solidFill>
                  <a:prstClr val="white"/>
                </a:solidFill>
              </a:rPr>
              <a:t> </a:t>
            </a:r>
            <a:r>
              <a:rPr lang="en-GB" sz="2800" dirty="0" err="1">
                <a:solidFill>
                  <a:prstClr val="white"/>
                </a:solidFill>
              </a:rPr>
              <a:t>đánh</a:t>
            </a:r>
            <a:r>
              <a:rPr lang="en-GB" sz="2800" dirty="0">
                <a:solidFill>
                  <a:prstClr val="white"/>
                </a:solidFill>
              </a:rPr>
              <a:t> </a:t>
            </a:r>
            <a:r>
              <a:rPr lang="en-GB" sz="2800" dirty="0" err="1">
                <a:solidFill>
                  <a:prstClr val="white"/>
                </a:solidFill>
              </a:rPr>
              <a:t>giá</a:t>
            </a:r>
            <a:endParaRPr lang="vi-VN" sz="2800" dirty="0">
              <a:solidFill>
                <a:prstClr val="white"/>
              </a:solidFill>
            </a:endParaRPr>
          </a:p>
        </p:txBody>
      </p:sp>
      <p:pic>
        <p:nvPicPr>
          <p:cNvPr id="5" name="demo_wsn_nén">
            <a:hlinkClick r:id="" action="ppaction://media"/>
            <a:extLst>
              <a:ext uri="{FF2B5EF4-FFF2-40B4-BE49-F238E27FC236}">
                <a16:creationId xmlns:a16="http://schemas.microsoft.com/office/drawing/2014/main" id="{94268194-AF1A-8E35-9298-41B122D73F7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5510" y="709576"/>
            <a:ext cx="9943229" cy="56018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402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8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3CDB9-1161-B18D-75D9-73127A77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89" y="6046601"/>
            <a:ext cx="361976" cy="530218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3CFCC4-418A-C291-45E5-0E2E225CCED9}"/>
              </a:ext>
            </a:extLst>
          </p:cNvPr>
          <p:cNvSpPr txBox="1"/>
          <p:nvPr/>
        </p:nvSpPr>
        <p:spPr>
          <a:xfrm>
            <a:off x="292289" y="97117"/>
            <a:ext cx="729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prstClr val="white"/>
                </a:solidFill>
              </a:rPr>
              <a:t>V. </a:t>
            </a:r>
            <a:r>
              <a:rPr lang="en-GB" sz="2800" dirty="0" err="1">
                <a:solidFill>
                  <a:prstClr val="white"/>
                </a:solidFill>
              </a:rPr>
              <a:t>Thử</a:t>
            </a:r>
            <a:r>
              <a:rPr lang="en-GB" sz="2800" dirty="0">
                <a:solidFill>
                  <a:prstClr val="white"/>
                </a:solidFill>
              </a:rPr>
              <a:t> </a:t>
            </a:r>
            <a:r>
              <a:rPr lang="en-GB" sz="2800" dirty="0" err="1">
                <a:solidFill>
                  <a:prstClr val="white"/>
                </a:solidFill>
              </a:rPr>
              <a:t>nghiệm</a:t>
            </a:r>
            <a:r>
              <a:rPr lang="en-GB" sz="2800" dirty="0">
                <a:solidFill>
                  <a:prstClr val="white"/>
                </a:solidFill>
              </a:rPr>
              <a:t> </a:t>
            </a:r>
            <a:r>
              <a:rPr lang="en-GB" sz="2800" dirty="0" err="1">
                <a:solidFill>
                  <a:prstClr val="white"/>
                </a:solidFill>
              </a:rPr>
              <a:t>và</a:t>
            </a:r>
            <a:r>
              <a:rPr lang="en-GB" sz="2800" dirty="0">
                <a:solidFill>
                  <a:prstClr val="white"/>
                </a:solidFill>
              </a:rPr>
              <a:t> </a:t>
            </a:r>
            <a:r>
              <a:rPr lang="en-GB" sz="2800" dirty="0" err="1">
                <a:solidFill>
                  <a:prstClr val="white"/>
                </a:solidFill>
              </a:rPr>
              <a:t>đánh</a:t>
            </a:r>
            <a:r>
              <a:rPr lang="en-GB" sz="2800" dirty="0">
                <a:solidFill>
                  <a:prstClr val="white"/>
                </a:solidFill>
              </a:rPr>
              <a:t> </a:t>
            </a:r>
            <a:r>
              <a:rPr lang="en-GB" sz="2800" dirty="0" err="1">
                <a:solidFill>
                  <a:prstClr val="white"/>
                </a:solidFill>
              </a:rPr>
              <a:t>giá</a:t>
            </a:r>
            <a:endParaRPr lang="vi-VN" sz="2800" dirty="0">
              <a:solidFill>
                <a:prstClr val="white"/>
              </a:solidFill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AE97905-122C-F74E-77DC-3B9258B82B05}"/>
              </a:ext>
            </a:extLst>
          </p:cNvPr>
          <p:cNvSpPr txBox="1"/>
          <p:nvPr/>
        </p:nvSpPr>
        <p:spPr>
          <a:xfrm>
            <a:off x="473277" y="7456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3E9E8FF-4301-1042-FFC6-6EE7353AFB8D}"/>
              </a:ext>
            </a:extLst>
          </p:cNvPr>
          <p:cNvSpPr txBox="1"/>
          <p:nvPr/>
        </p:nvSpPr>
        <p:spPr>
          <a:xfrm>
            <a:off x="473277" y="1332642"/>
            <a:ext cx="562272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1200"/>
              </a:spcBef>
              <a:spcAft>
                <a:spcPts val="0"/>
              </a:spcAft>
            </a:pPr>
            <a:r>
              <a:rPr lang="en-US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a, </a:t>
            </a:r>
            <a:r>
              <a:rPr lang="en-US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4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chịp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đẻ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Dynamic Frequency Scaling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tần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Enable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Tickless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Idle.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thụ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30%.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pin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tri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node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10h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97EFA61-0B1C-F081-DDC9-6644E3ED2F4F}"/>
              </a:ext>
            </a:extLst>
          </p:cNvPr>
          <p:cNvSpPr txBox="1"/>
          <p:nvPr/>
        </p:nvSpPr>
        <p:spPr>
          <a:xfrm>
            <a:off x="6096000" y="1332642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1200"/>
              </a:spcBef>
              <a:spcAft>
                <a:spcPts val="0"/>
              </a:spcAft>
            </a:pPr>
            <a:r>
              <a:rPr lang="en-US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b, </a:t>
            </a:r>
            <a:r>
              <a:rPr lang="en-US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400" b="1" kern="0" dirty="0">
              <a:solidFill>
                <a:srgbClr val="2F549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OTA,..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vọng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thụ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light sleep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deep sleep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820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E7DB088-006F-25F7-D1B5-9FFFD8802C43}"/>
              </a:ext>
            </a:extLst>
          </p:cNvPr>
          <p:cNvSpPr txBox="1"/>
          <p:nvPr/>
        </p:nvSpPr>
        <p:spPr>
          <a:xfrm>
            <a:off x="173868" y="104931"/>
            <a:ext cx="381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solidFill>
                  <a:schemeClr val="bg1"/>
                </a:solidFill>
              </a:rPr>
              <a:t>Nội dung báo cáo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7DCAD35-3A1A-53F1-8764-E117273140E7}"/>
              </a:ext>
            </a:extLst>
          </p:cNvPr>
          <p:cNvSpPr txBox="1"/>
          <p:nvPr/>
        </p:nvSpPr>
        <p:spPr>
          <a:xfrm>
            <a:off x="537001" y="1274564"/>
            <a:ext cx="506667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spcBef>
                <a:spcPts val="600"/>
              </a:spcBef>
              <a:spcAft>
                <a:spcPts val="600"/>
              </a:spcAft>
              <a:buAutoNum type="romanUcPeriod"/>
            </a:pPr>
            <a:r>
              <a:rPr lang="vi-VN" sz="2600" dirty="0"/>
              <a:t>Tổng quan đề tài</a:t>
            </a:r>
          </a:p>
          <a:p>
            <a:pPr marL="400050" indent="-400050">
              <a:spcBef>
                <a:spcPts val="600"/>
              </a:spcBef>
              <a:spcAft>
                <a:spcPts val="600"/>
              </a:spcAft>
              <a:buAutoNum type="romanUcPeriod"/>
            </a:pPr>
            <a:r>
              <a:rPr lang="en-GB" sz="2600" dirty="0" err="1"/>
              <a:t>Lựa</a:t>
            </a:r>
            <a:r>
              <a:rPr lang="en-GB" sz="2600" dirty="0"/>
              <a:t> </a:t>
            </a:r>
            <a:r>
              <a:rPr lang="en-GB" sz="2600" dirty="0" err="1"/>
              <a:t>chọn</a:t>
            </a:r>
            <a:r>
              <a:rPr lang="en-GB" sz="2600" dirty="0"/>
              <a:t> </a:t>
            </a:r>
            <a:r>
              <a:rPr lang="en-GB" sz="2600" dirty="0" err="1"/>
              <a:t>giải</a:t>
            </a:r>
            <a:r>
              <a:rPr lang="en-GB" sz="2600" dirty="0"/>
              <a:t> </a:t>
            </a:r>
            <a:r>
              <a:rPr lang="en-GB" sz="2600" dirty="0" err="1"/>
              <a:t>pháp</a:t>
            </a:r>
            <a:r>
              <a:rPr lang="en-GB" sz="2600" dirty="0"/>
              <a:t> </a:t>
            </a:r>
            <a:r>
              <a:rPr lang="en-GB" sz="2600" dirty="0" err="1"/>
              <a:t>thiết</a:t>
            </a:r>
            <a:r>
              <a:rPr lang="en-GB" sz="2600" dirty="0"/>
              <a:t> </a:t>
            </a:r>
            <a:r>
              <a:rPr lang="en-GB" sz="2600" dirty="0" err="1"/>
              <a:t>kế</a:t>
            </a:r>
            <a:endParaRPr lang="en-GB" sz="2600" dirty="0"/>
          </a:p>
          <a:p>
            <a:pPr marL="400050" indent="-400050">
              <a:spcBef>
                <a:spcPts val="600"/>
              </a:spcBef>
              <a:spcAft>
                <a:spcPts val="600"/>
              </a:spcAft>
              <a:buAutoNum type="romanUcPeriod"/>
            </a:pPr>
            <a:r>
              <a:rPr lang="vi-VN" sz="2600" dirty="0"/>
              <a:t>Thiết kế phần mềm</a:t>
            </a:r>
            <a:endParaRPr lang="en-GB" sz="2600" dirty="0"/>
          </a:p>
          <a:p>
            <a:pPr marL="400050" indent="-400050">
              <a:spcBef>
                <a:spcPts val="600"/>
              </a:spcBef>
              <a:spcAft>
                <a:spcPts val="600"/>
              </a:spcAft>
              <a:buAutoNum type="romanUcPeriod"/>
            </a:pPr>
            <a:r>
              <a:rPr lang="en-GB" sz="2600" dirty="0"/>
              <a:t> </a:t>
            </a:r>
            <a:r>
              <a:rPr lang="en-GB" sz="2600" dirty="0" err="1"/>
              <a:t>Thiết</a:t>
            </a:r>
            <a:r>
              <a:rPr lang="en-GB" sz="2600" dirty="0"/>
              <a:t> </a:t>
            </a:r>
            <a:r>
              <a:rPr lang="en-GB" sz="2600" dirty="0" err="1"/>
              <a:t>kế</a:t>
            </a:r>
            <a:r>
              <a:rPr lang="en-GB" sz="2600" dirty="0"/>
              <a:t> </a:t>
            </a:r>
            <a:r>
              <a:rPr lang="en-GB" sz="2600" dirty="0" err="1"/>
              <a:t>phần</a:t>
            </a:r>
            <a:r>
              <a:rPr lang="en-GB" sz="2600" dirty="0"/>
              <a:t> </a:t>
            </a:r>
            <a:r>
              <a:rPr lang="en-GB" sz="2600" dirty="0" err="1"/>
              <a:t>cứng</a:t>
            </a:r>
            <a:r>
              <a:rPr lang="en-GB" sz="2600" dirty="0"/>
              <a:t> </a:t>
            </a:r>
            <a:endParaRPr lang="vi-VN" sz="2600" dirty="0"/>
          </a:p>
          <a:p>
            <a:pPr marL="400050" indent="-400050">
              <a:spcBef>
                <a:spcPts val="600"/>
              </a:spcBef>
              <a:spcAft>
                <a:spcPts val="600"/>
              </a:spcAft>
              <a:buAutoNum type="romanUcPeriod"/>
            </a:pPr>
            <a:r>
              <a:rPr lang="vi-VN" sz="2600" dirty="0"/>
              <a:t>Thực nghiệm và đánh giá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5756400" y="2824200"/>
            <a:ext cx="5136480" cy="97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b="1" strike="noStrike" spc="-1">
                <a:solidFill>
                  <a:srgbClr val="C00000"/>
                </a:solidFill>
                <a:latin typeface="Lato"/>
                <a:ea typeface="Lato"/>
              </a:rPr>
              <a:t>THANK YOU !</a:t>
            </a:r>
            <a:endParaRPr lang="en-US" sz="6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E7DB088-006F-25F7-D1B5-9FFFD8802C43}"/>
              </a:ext>
            </a:extLst>
          </p:cNvPr>
          <p:cNvSpPr txBox="1"/>
          <p:nvPr/>
        </p:nvSpPr>
        <p:spPr>
          <a:xfrm>
            <a:off x="173868" y="104931"/>
            <a:ext cx="381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I.</a:t>
            </a:r>
            <a:r>
              <a:rPr lang="vi-VN" sz="2800">
                <a:solidFill>
                  <a:schemeClr val="bg1"/>
                </a:solidFill>
              </a:rPr>
              <a:t>Tổng quan đề tài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8EC87B3A-36DC-4F59-2A4F-30AE02B10DC8}"/>
              </a:ext>
            </a:extLst>
          </p:cNvPr>
          <p:cNvSpPr txBox="1"/>
          <p:nvPr/>
        </p:nvSpPr>
        <p:spPr>
          <a:xfrm>
            <a:off x="6663568" y="1010518"/>
            <a:ext cx="52285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 kế hệ thống giám sát nhiệt độ từ xa khu vực vườn ươm trong nhà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kính.Diện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tích vườn ươm 1000 m</a:t>
            </a:r>
            <a:r>
              <a:rPr lang="en-GB" sz="24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chia làm các khu vực ươm giống khác nhau. Trung bình mỗi khu vực 150 m</a:t>
            </a:r>
            <a:r>
              <a:rPr lang="vi-VN" sz="24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cho từng loại giống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cây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trồng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của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cây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trồng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0CCF0892-4EAC-BFF2-A260-30FC7EDA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8" y="888526"/>
            <a:ext cx="6259950" cy="50809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98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E7DB088-006F-25F7-D1B5-9FFFD8802C43}"/>
              </a:ext>
            </a:extLst>
          </p:cNvPr>
          <p:cNvSpPr txBox="1"/>
          <p:nvPr/>
        </p:nvSpPr>
        <p:spPr>
          <a:xfrm>
            <a:off x="173868" y="104931"/>
            <a:ext cx="381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I.</a:t>
            </a:r>
            <a:r>
              <a:rPr lang="vi-VN" sz="2800">
                <a:solidFill>
                  <a:schemeClr val="bg1"/>
                </a:solidFill>
              </a:rPr>
              <a:t>Tổng quan đề tài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B785FC3-4A5D-04FC-0F05-01189525F934}"/>
              </a:ext>
            </a:extLst>
          </p:cNvPr>
          <p:cNvSpPr txBox="1"/>
          <p:nvPr/>
        </p:nvSpPr>
        <p:spPr>
          <a:xfrm>
            <a:off x="530086" y="9347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Mục tiêu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lang="en-US" sz="2400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A24BAF7F-D8A9-D6C7-8FFA-06A74E08607A}"/>
              </a:ext>
            </a:extLst>
          </p:cNvPr>
          <p:cNvSpPr txBox="1"/>
          <p:nvPr/>
        </p:nvSpPr>
        <p:spPr>
          <a:xfrm>
            <a:off x="530086" y="1536174"/>
            <a:ext cx="107475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 dõi giám sát và hiển thị nhiệt độ ở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node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cảm biến, độ phân giải hiển thị 0.1</a:t>
            </a:r>
            <a:r>
              <a:rPr lang="vi-VN" sz="24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 dụng Pin Li-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ion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có thể sạc lại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Kích thước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50x70x100mm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 gian lấy mẫu: 20 giây và có thể điều chỉnh được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Khoảng cách truyền nhận: trong phạm vi 100m, từ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node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tới trạm RF có nguồn và mạng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internet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sử dụng công nghệ BLE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Nút ấn bắt đầu đo và đèn báo trạng thái của thiết bị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 lý được tối thiểu 10 thiết bị đo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 dựng phần mềm/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giao tiếp với người dung: thu thập giá trị đo từ thiết bị đo, quản lý dữ liệu, xuất báo cáo dạng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excel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687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E7DB088-006F-25F7-D1B5-9FFFD8802C43}"/>
              </a:ext>
            </a:extLst>
          </p:cNvPr>
          <p:cNvSpPr txBox="1"/>
          <p:nvPr/>
        </p:nvSpPr>
        <p:spPr>
          <a:xfrm>
            <a:off x="173868" y="104931"/>
            <a:ext cx="381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I.</a:t>
            </a:r>
            <a:r>
              <a:rPr lang="vi-VN" sz="2800">
                <a:solidFill>
                  <a:schemeClr val="bg1"/>
                </a:solidFill>
              </a:rPr>
              <a:t>Tổng quan đề tài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B785FC3-4A5D-04FC-0F05-01189525F934}"/>
              </a:ext>
            </a:extLst>
          </p:cNvPr>
          <p:cNvSpPr txBox="1"/>
          <p:nvPr/>
        </p:nvSpPr>
        <p:spPr>
          <a:xfrm>
            <a:off x="530086" y="9347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hiểu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nghiên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cứu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dự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án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liên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quan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lang="en-US" sz="2400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A24BAF7F-D8A9-D6C7-8FFA-06A74E08607A}"/>
              </a:ext>
            </a:extLst>
          </p:cNvPr>
          <p:cNvSpPr txBox="1"/>
          <p:nvPr/>
        </p:nvSpPr>
        <p:spPr>
          <a:xfrm>
            <a:off x="530086" y="1536174"/>
            <a:ext cx="107475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Design of greenhouse temperature and humidity monitoring system based on Zigbee technique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Ming Xin, Wei Zhongshan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A93C444-60BE-73B6-F967-F3E5E1DD18F6}"/>
              </a:ext>
            </a:extLst>
          </p:cNvPr>
          <p:cNvSpPr txBox="1"/>
          <p:nvPr/>
        </p:nvSpPr>
        <p:spPr>
          <a:xfrm>
            <a:off x="530086" y="3042491"/>
            <a:ext cx="99255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Greenhouse environment dynamic monitoring system base on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WiFi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giả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Mei-Hui Liang, Yao-Feng He, Li-Jun Chen, Shang-Feng Du</a:t>
            </a:r>
            <a:endParaRPr lang="en-GB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1A32823-47CF-D019-EE2A-2DA6BD08C3AE}"/>
              </a:ext>
            </a:extLst>
          </p:cNvPr>
          <p:cNvSpPr txBox="1"/>
          <p:nvPr/>
        </p:nvSpPr>
        <p:spPr>
          <a:xfrm>
            <a:off x="530086" y="4105472"/>
            <a:ext cx="101379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monitoring system for vegetable greenhouse based on a wireless sensor network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Xiu-hong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Li, Xiao Cheng,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Yan, Peng Gong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594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E7DB088-006F-25F7-D1B5-9FFFD8802C43}"/>
              </a:ext>
            </a:extLst>
          </p:cNvPr>
          <p:cNvSpPr txBox="1"/>
          <p:nvPr/>
        </p:nvSpPr>
        <p:spPr>
          <a:xfrm>
            <a:off x="173868" y="104931"/>
            <a:ext cx="5180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II. </a:t>
            </a:r>
            <a:r>
              <a:rPr lang="en-GB" sz="2800" dirty="0" err="1">
                <a:solidFill>
                  <a:schemeClr val="bg1"/>
                </a:solidFill>
              </a:rPr>
              <a:t>Lựa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chọn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giải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pháp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thiết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kế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B7BE9B46-0338-63EE-7F9C-0C71C2636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909616"/>
              </p:ext>
            </p:extLst>
          </p:nvPr>
        </p:nvGraphicFramePr>
        <p:xfrm>
          <a:off x="173868" y="843056"/>
          <a:ext cx="7487476" cy="51718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1468">
                  <a:extLst>
                    <a:ext uri="{9D8B030D-6E8A-4147-A177-3AD203B41FA5}">
                      <a16:colId xmlns:a16="http://schemas.microsoft.com/office/drawing/2014/main" val="3604785477"/>
                    </a:ext>
                  </a:extLst>
                </a:gridCol>
                <a:gridCol w="1780731">
                  <a:extLst>
                    <a:ext uri="{9D8B030D-6E8A-4147-A177-3AD203B41FA5}">
                      <a16:colId xmlns:a16="http://schemas.microsoft.com/office/drawing/2014/main" val="1358260437"/>
                    </a:ext>
                  </a:extLst>
                </a:gridCol>
                <a:gridCol w="1963007">
                  <a:extLst>
                    <a:ext uri="{9D8B030D-6E8A-4147-A177-3AD203B41FA5}">
                      <a16:colId xmlns:a16="http://schemas.microsoft.com/office/drawing/2014/main" val="970639058"/>
                    </a:ext>
                  </a:extLst>
                </a:gridCol>
                <a:gridCol w="1872270">
                  <a:extLst>
                    <a:ext uri="{9D8B030D-6E8A-4147-A177-3AD203B41FA5}">
                      <a16:colId xmlns:a16="http://schemas.microsoft.com/office/drawing/2014/main" val="1271529069"/>
                    </a:ext>
                  </a:extLst>
                </a:gridCol>
              </a:tblGrid>
              <a:tr h="4591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WiFi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Zigbee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6305504"/>
                  </a:ext>
                </a:extLst>
              </a:tr>
              <a:tr h="3008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GB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chuẩn</a:t>
                      </a:r>
                      <a:r>
                        <a:rPr lang="en-GB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802.11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802.15.1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802.15.4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6434469"/>
                  </a:ext>
                </a:extLst>
              </a:tr>
              <a:tr h="3008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Tốc độ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600Mbps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500kbps – 1Mbps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250kbps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8118508"/>
                  </a:ext>
                </a:extLst>
              </a:tr>
              <a:tr h="60179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 suất tiêu thụ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TX: 400mA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Standby: 20mA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0.01W – 0.5W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TX: 35mA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Standby: 3uA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2328650"/>
                  </a:ext>
                </a:extLst>
              </a:tr>
              <a:tr h="4227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Khoảng cách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30 -100m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10m – 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– 100m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9949394"/>
                  </a:ext>
                </a:extLst>
              </a:tr>
              <a:tr h="3736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Kỹ thuật điều chế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OFDM và QAM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GFSK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BPSK, QPSK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6389171"/>
                  </a:ext>
                </a:extLst>
              </a:tr>
              <a:tr h="4951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Băng tần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2.4GHz đến 5GHz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ISM 2.4 GHz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Chủ yếu 2.4Ghz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122741"/>
                  </a:ext>
                </a:extLst>
              </a:tr>
              <a:tr h="60179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 lượng kênh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Thường có 13 kênh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kênh, mỗi kênh rộng 2MHz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kênh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9291068"/>
                  </a:ext>
                </a:extLst>
              </a:tr>
              <a:tr h="60179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 lượng node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 thuộc số địa chỉ IP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65535 </a:t>
                      </a:r>
                      <a:r>
                        <a:rPr lang="en-GB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nút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 65535 nút tế bào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3230443"/>
                  </a:ext>
                </a:extLst>
              </a:tr>
              <a:tr h="35869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Phát hiện lỗi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CRC 32 bit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CRC, ACKs 24bit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CRC 16 bit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6194110"/>
                  </a:ext>
                </a:extLst>
              </a:tr>
              <a:tr h="60179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 nghệ trải phổ 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Trải phổ tần số nhảy (FHSS)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Trải phổ tần số nhảy (FHSS)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Trải phổ trực tiếp (DSSS)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7400811"/>
                  </a:ext>
                </a:extLst>
              </a:tr>
            </a:tbl>
          </a:graphicData>
        </a:graphic>
      </p:graphicFrame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2C1C2D6-0C5D-F08E-89E7-AE39F71A190D}"/>
              </a:ext>
            </a:extLst>
          </p:cNvPr>
          <p:cNvSpPr txBox="1"/>
          <p:nvPr/>
        </p:nvSpPr>
        <p:spPr>
          <a:xfrm>
            <a:off x="8042480" y="1029491"/>
            <a:ext cx="397565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Bài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nhóm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đặt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dõi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nhiệt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 khu vực 150m</a:t>
            </a:r>
            <a:r>
              <a:rPr lang="en-GB" sz="24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dựa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bảng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bên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nhóm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chúng em đề xuất sử dụng công nghệ 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Bluetooth Low Energy (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BLE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763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E7DB088-006F-25F7-D1B5-9FFFD8802C43}"/>
              </a:ext>
            </a:extLst>
          </p:cNvPr>
          <p:cNvSpPr txBox="1"/>
          <p:nvPr/>
        </p:nvSpPr>
        <p:spPr>
          <a:xfrm>
            <a:off x="173868" y="104931"/>
            <a:ext cx="5180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II. </a:t>
            </a:r>
            <a:r>
              <a:rPr lang="en-GB" sz="2800" dirty="0" err="1">
                <a:solidFill>
                  <a:schemeClr val="bg1"/>
                </a:solidFill>
              </a:rPr>
              <a:t>Lựa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chọn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giải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pháp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thiết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kế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4A10C03-AAEF-1E23-A3FF-8D000FF47398}"/>
              </a:ext>
            </a:extLst>
          </p:cNvPr>
          <p:cNvSpPr txBox="1"/>
          <p:nvPr/>
        </p:nvSpPr>
        <p:spPr>
          <a:xfrm>
            <a:off x="173868" y="896582"/>
            <a:ext cx="609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 hiểu về công nghệ BLE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69B8F9-7A7A-CAD4-5734-EE6100341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35" y="1358247"/>
            <a:ext cx="8230003" cy="421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974052-7667-CE18-4C8A-527F5C4C48F1}"/>
              </a:ext>
            </a:extLst>
          </p:cNvPr>
          <p:cNvSpPr txBox="1"/>
          <p:nvPr/>
        </p:nvSpPr>
        <p:spPr>
          <a:xfrm>
            <a:off x="2861905" y="5622864"/>
            <a:ext cx="379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OSI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602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E7DB088-006F-25F7-D1B5-9FFFD8802C43}"/>
              </a:ext>
            </a:extLst>
          </p:cNvPr>
          <p:cNvSpPr txBox="1"/>
          <p:nvPr/>
        </p:nvSpPr>
        <p:spPr>
          <a:xfrm>
            <a:off x="173868" y="104931"/>
            <a:ext cx="5180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II. </a:t>
            </a:r>
            <a:r>
              <a:rPr lang="en-GB" sz="2800" dirty="0" err="1">
                <a:solidFill>
                  <a:schemeClr val="bg1"/>
                </a:solidFill>
              </a:rPr>
              <a:t>Lựa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chọn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giải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pháp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thiết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kế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297FBD51-BAAF-2C26-D9C1-D760430E6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311" y="963723"/>
            <a:ext cx="2693894" cy="4007220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F225C7A2-BBE0-946E-08E6-F1174BAF4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417" y="963722"/>
            <a:ext cx="2693894" cy="4007221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D7D41AEF-D035-8690-DCFA-3A38186C9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902" y="1425389"/>
            <a:ext cx="3227294" cy="4007222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8FB3AFD4-9C61-831D-390E-F24E11F5F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160" y="1425388"/>
            <a:ext cx="2416713" cy="4007223"/>
          </a:xfrm>
          <a:prstGeom prst="rect">
            <a:avLst/>
          </a:prstGeom>
        </p:spPr>
      </p:pic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D8F72344-BF1A-4E52-6FAC-73E81FCBA5FD}"/>
              </a:ext>
            </a:extLst>
          </p:cNvPr>
          <p:cNvSpPr txBox="1"/>
          <p:nvPr/>
        </p:nvSpPr>
        <p:spPr>
          <a:xfrm>
            <a:off x="615203" y="963723"/>
            <a:ext cx="609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ô hình mạng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812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3.2|4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0.2|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1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6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54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4|24.4|28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1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9.9|35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1194</TotalTime>
  <Words>1249</Words>
  <Application>Microsoft Office PowerPoint</Application>
  <PresentationFormat>Widescreen</PresentationFormat>
  <Paragraphs>210</Paragraphs>
  <Slides>30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Arial MT</vt:lpstr>
      <vt:lpstr>Calibri</vt:lpstr>
      <vt:lpstr>Calibri Light</vt:lpstr>
      <vt:lpstr>Lato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Phong TT &amp; QTTH</dc:creator>
  <dc:description/>
  <cp:lastModifiedBy>DOAN VAN NHAT 20192000</cp:lastModifiedBy>
  <cp:revision>58</cp:revision>
  <dcterms:created xsi:type="dcterms:W3CDTF">2020-12-31T09:57:48Z</dcterms:created>
  <dcterms:modified xsi:type="dcterms:W3CDTF">2023-02-22T08:51:59Z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0x0101004F531634775FD1439D5B67291EFE2AD4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